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3975" y="2989263"/>
            <a:ext cx="9144000" cy="2387600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Eerste Wereldoorlog</a:t>
            </a:r>
            <a:b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oorzaken en aanleiding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36" y="64344"/>
            <a:ext cx="4470551" cy="3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107951"/>
            <a:ext cx="10515600" cy="10541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Oorzaken van de Eerste Wereldoorlog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885825" y="1781175"/>
            <a:ext cx="2828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Nationalisme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Militarisme</a:t>
            </a:r>
            <a:endParaRPr lang="nl-NL" sz="2800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Wapenwedloop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Bondgenoten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45" y="1781174"/>
            <a:ext cx="6053455" cy="3632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8" y="1452099"/>
            <a:ext cx="3392423" cy="533399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21" y="1781175"/>
            <a:ext cx="6084631" cy="3632072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53" y="1649091"/>
            <a:ext cx="5136366" cy="403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6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107951"/>
            <a:ext cx="10515600" cy="10541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Bondgenoten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0" y="993339"/>
            <a:ext cx="7321044" cy="575225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63612" y="29683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Engeland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911389" y="459902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Frankrijk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8193130" y="31207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Rusland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193130" y="5779054"/>
            <a:ext cx="85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Servië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902058" y="3334754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Duitsland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997612" y="4599029"/>
            <a:ext cx="2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Oostenrijk-Hongarije</a:t>
            </a:r>
            <a:endParaRPr lang="nl-NL" b="1" dirty="0"/>
          </a:p>
        </p:txBody>
      </p:sp>
      <p:sp>
        <p:nvSpPr>
          <p:cNvPr id="16" name="Tekstvak 15"/>
          <p:cNvSpPr txBox="1"/>
          <p:nvPr/>
        </p:nvSpPr>
        <p:spPr>
          <a:xfrm>
            <a:off x="9549384" y="1556624"/>
            <a:ext cx="237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00B050"/>
                </a:solidFill>
              </a:rPr>
              <a:t>Geallieerden</a:t>
            </a:r>
            <a:endParaRPr lang="nl-NL" sz="3200" b="1" dirty="0">
              <a:solidFill>
                <a:srgbClr val="00B05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25592" y="5594388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 smtClean="0"/>
              <a:t>Bosnië</a:t>
            </a:r>
            <a:endParaRPr lang="nl-NL" b="1" i="1" dirty="0"/>
          </a:p>
        </p:txBody>
      </p:sp>
      <p:sp>
        <p:nvSpPr>
          <p:cNvPr id="19" name="Tekstvak 18"/>
          <p:cNvSpPr txBox="1"/>
          <p:nvPr/>
        </p:nvSpPr>
        <p:spPr>
          <a:xfrm>
            <a:off x="9614916" y="3891143"/>
            <a:ext cx="1929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>
                <a:solidFill>
                  <a:srgbClr val="FF6600"/>
                </a:solidFill>
              </a:rPr>
              <a:t>Centralen </a:t>
            </a:r>
            <a:endParaRPr lang="nl-NL" sz="3200" b="1" dirty="0">
              <a:solidFill>
                <a:srgbClr val="FF6600"/>
              </a:solidFill>
            </a:endParaRPr>
          </a:p>
        </p:txBody>
      </p:sp>
      <p:sp>
        <p:nvSpPr>
          <p:cNvPr id="3" name="PIJL-OMHOOG en -OMLAAG 2"/>
          <p:cNvSpPr/>
          <p:nvPr/>
        </p:nvSpPr>
        <p:spPr>
          <a:xfrm>
            <a:off x="10068150" y="2382620"/>
            <a:ext cx="416052" cy="1457859"/>
          </a:xfrm>
          <a:prstGeom prst="up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8202" y="132746"/>
            <a:ext cx="3441192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Balkancrisis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072" y="310260"/>
            <a:ext cx="6087192" cy="6492875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6409944" y="5486400"/>
            <a:ext cx="2706624" cy="126187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7936992" y="3977640"/>
            <a:ext cx="1389888" cy="1359408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678424" y="4407407"/>
            <a:ext cx="1856232" cy="126187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8" y="4155948"/>
            <a:ext cx="3159252" cy="210616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38200" y="6211669"/>
            <a:ext cx="264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keizer Franz Josef </a:t>
            </a:r>
            <a:r>
              <a:rPr lang="nl-NL" dirty="0" smtClean="0"/>
              <a:t>(Oostenrijk-Hongarije)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78" y="1668173"/>
            <a:ext cx="1560344" cy="2106168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838200" y="1232154"/>
            <a:ext cx="264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Tsaar Nicolaas II </a:t>
            </a:r>
            <a:r>
              <a:rPr lang="nl-NL" dirty="0" smtClean="0"/>
              <a:t>(Rusland)</a:t>
            </a:r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83" y="437192"/>
            <a:ext cx="8500117" cy="63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8151 -0.6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0.05924 -0.473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9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04532 -0.45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65120" cy="1325563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Aanleiding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888" y="1408176"/>
            <a:ext cx="6943920" cy="516636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02336" y="1685789"/>
            <a:ext cx="66019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Frans-Ferdinand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troonopvolger Oostenrijk-Hongarije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Bezoek in Sarajevo (Bosnië)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Moordaanslag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err="1" smtClean="0"/>
              <a:t>Gavrilo</a:t>
            </a:r>
            <a:r>
              <a:rPr lang="nl-NL" sz="2800" b="1" dirty="0" smtClean="0"/>
              <a:t> </a:t>
            </a:r>
            <a:r>
              <a:rPr lang="nl-NL" sz="2800" b="1" dirty="0" err="1" smtClean="0"/>
              <a:t>Princip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Servische nationalist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28 juni 1914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2" y="182880"/>
            <a:ext cx="4329684" cy="259781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24" y="3991356"/>
            <a:ext cx="2664420" cy="25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35416 0.18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107951"/>
            <a:ext cx="10515600" cy="10541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Bondgenoten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75" y="993339"/>
            <a:ext cx="7321044" cy="575225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63612" y="29683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Engeland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911389" y="459902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Frankrijk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8193130" y="31207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Rusland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193130" y="5779054"/>
            <a:ext cx="85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Servië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902058" y="3334754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Duitsland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997612" y="4599029"/>
            <a:ext cx="2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Oostenrijk-Hongarije</a:t>
            </a:r>
            <a:endParaRPr lang="nl-NL" b="1" dirty="0"/>
          </a:p>
        </p:txBody>
      </p:sp>
      <p:sp>
        <p:nvSpPr>
          <p:cNvPr id="24" name="PIJL-OMLAAG 23"/>
          <p:cNvSpPr/>
          <p:nvPr/>
        </p:nvSpPr>
        <p:spPr>
          <a:xfrm>
            <a:off x="8311425" y="4931014"/>
            <a:ext cx="365654" cy="81069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21141139">
            <a:off x="6964894" y="3172564"/>
            <a:ext cx="1323210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 rot="8606132">
            <a:off x="4547501" y="3905064"/>
            <a:ext cx="1574486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 rot="729200">
            <a:off x="4408847" y="3135817"/>
            <a:ext cx="150268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OMLAAG 26"/>
          <p:cNvSpPr/>
          <p:nvPr/>
        </p:nvSpPr>
        <p:spPr>
          <a:xfrm rot="10800000">
            <a:off x="8365712" y="3479273"/>
            <a:ext cx="365654" cy="115348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-RECHTS 27"/>
          <p:cNvSpPr/>
          <p:nvPr/>
        </p:nvSpPr>
        <p:spPr>
          <a:xfrm rot="3110985">
            <a:off x="6387597" y="4465319"/>
            <a:ext cx="2489196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-RECHTS 28"/>
          <p:cNvSpPr/>
          <p:nvPr/>
        </p:nvSpPr>
        <p:spPr>
          <a:xfrm>
            <a:off x="4960676" y="4544488"/>
            <a:ext cx="2065091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/>
          <p:cNvSpPr/>
          <p:nvPr/>
        </p:nvSpPr>
        <p:spPr>
          <a:xfrm rot="1815685">
            <a:off x="4209278" y="3757318"/>
            <a:ext cx="308883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-RECHTS 30"/>
          <p:cNvSpPr/>
          <p:nvPr/>
        </p:nvSpPr>
        <p:spPr>
          <a:xfrm rot="12366058">
            <a:off x="4162285" y="3651319"/>
            <a:ext cx="308883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-RECHTS 31"/>
          <p:cNvSpPr/>
          <p:nvPr/>
        </p:nvSpPr>
        <p:spPr>
          <a:xfrm rot="10800000">
            <a:off x="4834669" y="4564239"/>
            <a:ext cx="2065091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4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6" grpId="1" animBg="1"/>
      <p:bldP spid="6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900" y="107951"/>
            <a:ext cx="10515600" cy="1054100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Heel Europa is in oorlog!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175" y="993339"/>
            <a:ext cx="7321044" cy="575225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63612" y="29683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Engeland</a:t>
            </a:r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3911389" y="459902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Frankrijk</a:t>
            </a:r>
            <a:endParaRPr lang="nl-NL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8193130" y="3120749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Rusland</a:t>
            </a:r>
            <a:endParaRPr lang="nl-NL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8193130" y="5779054"/>
            <a:ext cx="853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Servië</a:t>
            </a:r>
            <a:endParaRPr lang="nl-NL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5902058" y="3334754"/>
            <a:ext cx="10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Duitsland</a:t>
            </a:r>
            <a:endParaRPr lang="nl-NL" b="1" dirty="0"/>
          </a:p>
        </p:txBody>
      </p:sp>
      <p:sp>
        <p:nvSpPr>
          <p:cNvPr id="15" name="Tekstvak 14"/>
          <p:cNvSpPr txBox="1"/>
          <p:nvPr/>
        </p:nvSpPr>
        <p:spPr>
          <a:xfrm>
            <a:off x="6997612" y="4599029"/>
            <a:ext cx="22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Oostenrijk-Hongarije</a:t>
            </a:r>
            <a:endParaRPr lang="nl-NL" b="1" dirty="0"/>
          </a:p>
        </p:txBody>
      </p:sp>
      <p:sp>
        <p:nvSpPr>
          <p:cNvPr id="24" name="PIJL-OMLAAG 23"/>
          <p:cNvSpPr/>
          <p:nvPr/>
        </p:nvSpPr>
        <p:spPr>
          <a:xfrm>
            <a:off x="8311425" y="4931014"/>
            <a:ext cx="365654" cy="81069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 rot="21141139">
            <a:off x="6964894" y="3172564"/>
            <a:ext cx="1323210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PIJL-RECHTS 24"/>
          <p:cNvSpPr/>
          <p:nvPr/>
        </p:nvSpPr>
        <p:spPr>
          <a:xfrm rot="8606132">
            <a:off x="4547501" y="3905064"/>
            <a:ext cx="1574486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PIJL-RECHTS 25"/>
          <p:cNvSpPr/>
          <p:nvPr/>
        </p:nvSpPr>
        <p:spPr>
          <a:xfrm rot="729200">
            <a:off x="4408847" y="3135817"/>
            <a:ext cx="150268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PIJL-OMLAAG 26"/>
          <p:cNvSpPr/>
          <p:nvPr/>
        </p:nvSpPr>
        <p:spPr>
          <a:xfrm rot="10800000">
            <a:off x="8365712" y="3479273"/>
            <a:ext cx="365654" cy="115348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PIJL-RECHTS 27"/>
          <p:cNvSpPr/>
          <p:nvPr/>
        </p:nvSpPr>
        <p:spPr>
          <a:xfrm rot="3110985">
            <a:off x="6387597" y="4465319"/>
            <a:ext cx="2489196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PIJL-RECHTS 28"/>
          <p:cNvSpPr/>
          <p:nvPr/>
        </p:nvSpPr>
        <p:spPr>
          <a:xfrm>
            <a:off x="4960676" y="4544488"/>
            <a:ext cx="2065091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PIJL-RECHTS 29"/>
          <p:cNvSpPr/>
          <p:nvPr/>
        </p:nvSpPr>
        <p:spPr>
          <a:xfrm rot="1815685">
            <a:off x="4209278" y="3757318"/>
            <a:ext cx="308883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PIJL-RECHTS 30"/>
          <p:cNvSpPr/>
          <p:nvPr/>
        </p:nvSpPr>
        <p:spPr>
          <a:xfrm rot="12366058">
            <a:off x="4162285" y="3651319"/>
            <a:ext cx="3088839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PIJL-RECHTS 31"/>
          <p:cNvSpPr/>
          <p:nvPr/>
        </p:nvSpPr>
        <p:spPr>
          <a:xfrm rot="10800000">
            <a:off x="4834669" y="4564239"/>
            <a:ext cx="2065091" cy="4389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5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Eerste Wereldoorlog!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11" y="1534857"/>
            <a:ext cx="5807477" cy="432083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526536" y="5925243"/>
            <a:ext cx="415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Één</a:t>
            </a:r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schot in Sarajevo….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24" y="1534855"/>
            <a:ext cx="6567790" cy="436142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599688" y="5925242"/>
            <a:ext cx="415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…20 miljoen doden!</a:t>
            </a:r>
            <a:endParaRPr lang="nl-NL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9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90</Words>
  <Application>Microsoft Office PowerPoint</Application>
  <PresentationFormat>Breedbeeld</PresentationFormat>
  <Paragraphs>46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Old English Text MT</vt:lpstr>
      <vt:lpstr>Kantoorthema</vt:lpstr>
      <vt:lpstr>Eerste Wereldoorlog oorzaken en aanleiding</vt:lpstr>
      <vt:lpstr>Oorzaken van de Eerste Wereldoorlog</vt:lpstr>
      <vt:lpstr>Bondgenoten</vt:lpstr>
      <vt:lpstr>Balkancrisis</vt:lpstr>
      <vt:lpstr>Aanleiding</vt:lpstr>
      <vt:lpstr>Bondgenoten</vt:lpstr>
      <vt:lpstr>Heel Europa is in oorlog!</vt:lpstr>
      <vt:lpstr>Eerste Wereldoorlog!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 (rfc)</cp:lastModifiedBy>
  <cp:revision>19</cp:revision>
  <dcterms:created xsi:type="dcterms:W3CDTF">2015-11-11T10:17:59Z</dcterms:created>
  <dcterms:modified xsi:type="dcterms:W3CDTF">2016-06-26T10:55:29Z</dcterms:modified>
</cp:coreProperties>
</file>